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7" r:id="rId4"/>
    <p:sldId id="265" r:id="rId5"/>
    <p:sldId id="258" r:id="rId6"/>
    <p:sldId id="269" r:id="rId7"/>
    <p:sldId id="268" r:id="rId8"/>
    <p:sldId id="259" r:id="rId9"/>
    <p:sldId id="260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4" autoAdjust="0"/>
    <p:restoredTop sz="74766" autoAdjust="0"/>
  </p:normalViewPr>
  <p:slideViewPr>
    <p:cSldViewPr snapToGrid="0">
      <p:cViewPr varScale="1">
        <p:scale>
          <a:sx n="71" d="100"/>
          <a:sy n="71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C7C0CB-648D-4B3B-BDCA-2CEBA5A4D8B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B9DA904-9188-4F34-A9E9-1E9CE8FBD3A8}">
      <dgm:prSet/>
      <dgm:spPr/>
      <dgm:t>
        <a:bodyPr/>
        <a:lstStyle/>
        <a:p>
          <a:r>
            <a:rPr lang="en-US"/>
            <a:t>Drafted my zero prompt</a:t>
          </a:r>
        </a:p>
      </dgm:t>
    </dgm:pt>
    <dgm:pt modelId="{6B6DC5E9-4CFE-4D60-90EA-DF80B8020A76}" type="parTrans" cxnId="{EF111D10-A463-4E29-A6EB-CAFA654C7799}">
      <dgm:prSet/>
      <dgm:spPr/>
      <dgm:t>
        <a:bodyPr/>
        <a:lstStyle/>
        <a:p>
          <a:endParaRPr lang="en-US"/>
        </a:p>
      </dgm:t>
    </dgm:pt>
    <dgm:pt modelId="{62833D50-7639-44E5-802B-AB75C0D873D5}" type="sibTrans" cxnId="{EF111D10-A463-4E29-A6EB-CAFA654C7799}">
      <dgm:prSet/>
      <dgm:spPr/>
      <dgm:t>
        <a:bodyPr/>
        <a:lstStyle/>
        <a:p>
          <a:endParaRPr lang="en-US"/>
        </a:p>
      </dgm:t>
    </dgm:pt>
    <dgm:pt modelId="{0C196AEC-4BEF-4940-B936-2033BABBF0DE}">
      <dgm:prSet/>
      <dgm:spPr/>
      <dgm:t>
        <a:bodyPr/>
        <a:lstStyle/>
        <a:p>
          <a:r>
            <a:rPr lang="en-US"/>
            <a:t>Used ChatGPT 4.0 for prompt engineering</a:t>
          </a:r>
        </a:p>
      </dgm:t>
    </dgm:pt>
    <dgm:pt modelId="{050E1E75-E360-4D86-8F17-5C968BA52567}" type="parTrans" cxnId="{36B6634A-5E90-4D4C-B563-060FB7F4AC57}">
      <dgm:prSet/>
      <dgm:spPr/>
      <dgm:t>
        <a:bodyPr/>
        <a:lstStyle/>
        <a:p>
          <a:endParaRPr lang="en-US"/>
        </a:p>
      </dgm:t>
    </dgm:pt>
    <dgm:pt modelId="{D7660BE6-8087-4001-8318-29A71CDBE659}" type="sibTrans" cxnId="{36B6634A-5E90-4D4C-B563-060FB7F4AC57}">
      <dgm:prSet/>
      <dgm:spPr/>
      <dgm:t>
        <a:bodyPr/>
        <a:lstStyle/>
        <a:p>
          <a:endParaRPr lang="en-US"/>
        </a:p>
      </dgm:t>
    </dgm:pt>
    <dgm:pt modelId="{81862EF1-36C0-4A8D-9D97-A8EE79C2CF10}">
      <dgm:prSet/>
      <dgm:spPr/>
      <dgm:t>
        <a:bodyPr/>
        <a:lstStyle/>
        <a:p>
          <a:r>
            <a:rPr lang="en-US"/>
            <a:t>Applied the refined prompt to generate html code</a:t>
          </a:r>
        </a:p>
      </dgm:t>
    </dgm:pt>
    <dgm:pt modelId="{E3C0860D-89DB-4A03-96D3-403E14FFB975}" type="parTrans" cxnId="{DEA8BA19-7D98-4347-B9A7-7398A1F94DBB}">
      <dgm:prSet/>
      <dgm:spPr/>
      <dgm:t>
        <a:bodyPr/>
        <a:lstStyle/>
        <a:p>
          <a:endParaRPr lang="en-US"/>
        </a:p>
      </dgm:t>
    </dgm:pt>
    <dgm:pt modelId="{35323782-BE60-4F5C-A791-96E26D4EBBC0}" type="sibTrans" cxnId="{DEA8BA19-7D98-4347-B9A7-7398A1F94DBB}">
      <dgm:prSet/>
      <dgm:spPr/>
      <dgm:t>
        <a:bodyPr/>
        <a:lstStyle/>
        <a:p>
          <a:endParaRPr lang="en-US"/>
        </a:p>
      </dgm:t>
    </dgm:pt>
    <dgm:pt modelId="{15DEE2B6-5CC7-46A6-AC28-2A9BAA36A7A2}">
      <dgm:prSet/>
      <dgm:spPr/>
      <dgm:t>
        <a:bodyPr/>
        <a:lstStyle/>
        <a:p>
          <a:r>
            <a:rPr lang="en-US"/>
            <a:t>Published on GitHub</a:t>
          </a:r>
        </a:p>
      </dgm:t>
    </dgm:pt>
    <dgm:pt modelId="{12EBD4AE-68F0-4E6F-BFB7-77B1D28CE0E4}" type="parTrans" cxnId="{CF9D08F4-DAC9-4577-8F3E-994EF77BBA18}">
      <dgm:prSet/>
      <dgm:spPr/>
      <dgm:t>
        <a:bodyPr/>
        <a:lstStyle/>
        <a:p>
          <a:endParaRPr lang="en-US"/>
        </a:p>
      </dgm:t>
    </dgm:pt>
    <dgm:pt modelId="{4AFF0C6B-AAC7-4652-A3D6-F8A9EE3C0537}" type="sibTrans" cxnId="{CF9D08F4-DAC9-4577-8F3E-994EF77BBA18}">
      <dgm:prSet/>
      <dgm:spPr/>
      <dgm:t>
        <a:bodyPr/>
        <a:lstStyle/>
        <a:p>
          <a:endParaRPr lang="en-US"/>
        </a:p>
      </dgm:t>
    </dgm:pt>
    <dgm:pt modelId="{293A9797-32D1-4856-9DE7-D745F65E85F9}">
      <dgm:prSet/>
      <dgm:spPr/>
      <dgm:t>
        <a:bodyPr/>
        <a:lstStyle/>
        <a:p>
          <a:r>
            <a:rPr lang="en-US"/>
            <a:t>Used  Gemini 2.5 Pro to further refine prompts a few times</a:t>
          </a:r>
        </a:p>
      </dgm:t>
    </dgm:pt>
    <dgm:pt modelId="{E42AED4B-541E-4814-8D63-763DBC1810AB}" type="parTrans" cxnId="{198837E6-83B5-4499-9881-A3A2D79F17F0}">
      <dgm:prSet/>
      <dgm:spPr/>
      <dgm:t>
        <a:bodyPr/>
        <a:lstStyle/>
        <a:p>
          <a:endParaRPr lang="en-US"/>
        </a:p>
      </dgm:t>
    </dgm:pt>
    <dgm:pt modelId="{773F63DE-2914-4D78-A9E1-085BC2AB0A8A}" type="sibTrans" cxnId="{198837E6-83B5-4499-9881-A3A2D79F17F0}">
      <dgm:prSet/>
      <dgm:spPr/>
      <dgm:t>
        <a:bodyPr/>
        <a:lstStyle/>
        <a:p>
          <a:endParaRPr lang="en-US"/>
        </a:p>
      </dgm:t>
    </dgm:pt>
    <dgm:pt modelId="{9EB4123E-7DF6-4807-A62F-3B945631377E}">
      <dgm:prSet/>
      <dgm:spPr/>
      <dgm:t>
        <a:bodyPr/>
        <a:lstStyle/>
        <a:p>
          <a:r>
            <a:rPr lang="en-US"/>
            <a:t>Final publication on GitHub</a:t>
          </a:r>
        </a:p>
      </dgm:t>
    </dgm:pt>
    <dgm:pt modelId="{7BEEB3B5-1FD1-420B-9A8A-DAF7FB705836}" type="parTrans" cxnId="{17BF8CE5-DA49-438A-9C55-B66F4EE651BE}">
      <dgm:prSet/>
      <dgm:spPr/>
      <dgm:t>
        <a:bodyPr/>
        <a:lstStyle/>
        <a:p>
          <a:endParaRPr lang="en-US"/>
        </a:p>
      </dgm:t>
    </dgm:pt>
    <dgm:pt modelId="{5BFD041E-27B6-48B5-B21B-C94D2358AED8}" type="sibTrans" cxnId="{17BF8CE5-DA49-438A-9C55-B66F4EE651BE}">
      <dgm:prSet/>
      <dgm:spPr/>
      <dgm:t>
        <a:bodyPr/>
        <a:lstStyle/>
        <a:p>
          <a:endParaRPr lang="en-US"/>
        </a:p>
      </dgm:t>
    </dgm:pt>
    <dgm:pt modelId="{465C1935-40AB-4205-8370-6B94B0BEE7B1}" type="pres">
      <dgm:prSet presAssocID="{DCC7C0CB-648D-4B3B-BDCA-2CEBA5A4D8B2}" presName="diagram" presStyleCnt="0">
        <dgm:presLayoutVars>
          <dgm:dir/>
          <dgm:resizeHandles val="exact"/>
        </dgm:presLayoutVars>
      </dgm:prSet>
      <dgm:spPr/>
    </dgm:pt>
    <dgm:pt modelId="{80583217-9D4F-4246-8E75-98B64BD5041E}" type="pres">
      <dgm:prSet presAssocID="{0B9DA904-9188-4F34-A9E9-1E9CE8FBD3A8}" presName="node" presStyleLbl="node1" presStyleIdx="0" presStyleCnt="6">
        <dgm:presLayoutVars>
          <dgm:bulletEnabled val="1"/>
        </dgm:presLayoutVars>
      </dgm:prSet>
      <dgm:spPr/>
    </dgm:pt>
    <dgm:pt modelId="{D86F3511-05BB-4A6E-B725-4FCD3A07BA64}" type="pres">
      <dgm:prSet presAssocID="{62833D50-7639-44E5-802B-AB75C0D873D5}" presName="sibTrans" presStyleCnt="0"/>
      <dgm:spPr/>
    </dgm:pt>
    <dgm:pt modelId="{B119D1B4-BF45-45B0-A72B-9BDDC0564B03}" type="pres">
      <dgm:prSet presAssocID="{0C196AEC-4BEF-4940-B936-2033BABBF0DE}" presName="node" presStyleLbl="node1" presStyleIdx="1" presStyleCnt="6">
        <dgm:presLayoutVars>
          <dgm:bulletEnabled val="1"/>
        </dgm:presLayoutVars>
      </dgm:prSet>
      <dgm:spPr/>
    </dgm:pt>
    <dgm:pt modelId="{A87E13C0-9B35-4E4C-8CB7-D0689A9C9EC7}" type="pres">
      <dgm:prSet presAssocID="{D7660BE6-8087-4001-8318-29A71CDBE659}" presName="sibTrans" presStyleCnt="0"/>
      <dgm:spPr/>
    </dgm:pt>
    <dgm:pt modelId="{FA90D128-A092-4B37-8276-103F525AA279}" type="pres">
      <dgm:prSet presAssocID="{81862EF1-36C0-4A8D-9D97-A8EE79C2CF10}" presName="node" presStyleLbl="node1" presStyleIdx="2" presStyleCnt="6">
        <dgm:presLayoutVars>
          <dgm:bulletEnabled val="1"/>
        </dgm:presLayoutVars>
      </dgm:prSet>
      <dgm:spPr/>
    </dgm:pt>
    <dgm:pt modelId="{0F36ED64-9908-4F70-8D97-6F99BE6C8A3C}" type="pres">
      <dgm:prSet presAssocID="{35323782-BE60-4F5C-A791-96E26D4EBBC0}" presName="sibTrans" presStyleCnt="0"/>
      <dgm:spPr/>
    </dgm:pt>
    <dgm:pt modelId="{84923775-949C-40D1-9026-AF516D799D18}" type="pres">
      <dgm:prSet presAssocID="{15DEE2B6-5CC7-46A6-AC28-2A9BAA36A7A2}" presName="node" presStyleLbl="node1" presStyleIdx="3" presStyleCnt="6">
        <dgm:presLayoutVars>
          <dgm:bulletEnabled val="1"/>
        </dgm:presLayoutVars>
      </dgm:prSet>
      <dgm:spPr/>
    </dgm:pt>
    <dgm:pt modelId="{67F7FA38-EAF3-41B4-8233-854F8D3CC17B}" type="pres">
      <dgm:prSet presAssocID="{4AFF0C6B-AAC7-4652-A3D6-F8A9EE3C0537}" presName="sibTrans" presStyleCnt="0"/>
      <dgm:spPr/>
    </dgm:pt>
    <dgm:pt modelId="{DCEA9C96-26E4-429C-8745-78FD20B1D3EB}" type="pres">
      <dgm:prSet presAssocID="{293A9797-32D1-4856-9DE7-D745F65E85F9}" presName="node" presStyleLbl="node1" presStyleIdx="4" presStyleCnt="6">
        <dgm:presLayoutVars>
          <dgm:bulletEnabled val="1"/>
        </dgm:presLayoutVars>
      </dgm:prSet>
      <dgm:spPr/>
    </dgm:pt>
    <dgm:pt modelId="{22AF99F4-3046-46A8-B7DB-83DAB61723B7}" type="pres">
      <dgm:prSet presAssocID="{773F63DE-2914-4D78-A9E1-085BC2AB0A8A}" presName="sibTrans" presStyleCnt="0"/>
      <dgm:spPr/>
    </dgm:pt>
    <dgm:pt modelId="{A8E46163-0E1E-44DA-9ED1-2049103F0093}" type="pres">
      <dgm:prSet presAssocID="{9EB4123E-7DF6-4807-A62F-3B945631377E}" presName="node" presStyleLbl="node1" presStyleIdx="5" presStyleCnt="6">
        <dgm:presLayoutVars>
          <dgm:bulletEnabled val="1"/>
        </dgm:presLayoutVars>
      </dgm:prSet>
      <dgm:spPr/>
    </dgm:pt>
  </dgm:ptLst>
  <dgm:cxnLst>
    <dgm:cxn modelId="{EF111D10-A463-4E29-A6EB-CAFA654C7799}" srcId="{DCC7C0CB-648D-4B3B-BDCA-2CEBA5A4D8B2}" destId="{0B9DA904-9188-4F34-A9E9-1E9CE8FBD3A8}" srcOrd="0" destOrd="0" parTransId="{6B6DC5E9-4CFE-4D60-90EA-DF80B8020A76}" sibTransId="{62833D50-7639-44E5-802B-AB75C0D873D5}"/>
    <dgm:cxn modelId="{DEA8BA19-7D98-4347-B9A7-7398A1F94DBB}" srcId="{DCC7C0CB-648D-4B3B-BDCA-2CEBA5A4D8B2}" destId="{81862EF1-36C0-4A8D-9D97-A8EE79C2CF10}" srcOrd="2" destOrd="0" parTransId="{E3C0860D-89DB-4A03-96D3-403E14FFB975}" sibTransId="{35323782-BE60-4F5C-A791-96E26D4EBBC0}"/>
    <dgm:cxn modelId="{68A37A24-3ADD-47D3-AAE3-CDEC213E75C3}" type="presOf" srcId="{81862EF1-36C0-4A8D-9D97-A8EE79C2CF10}" destId="{FA90D128-A092-4B37-8276-103F525AA279}" srcOrd="0" destOrd="0" presId="urn:microsoft.com/office/officeart/2005/8/layout/default"/>
    <dgm:cxn modelId="{C0DAEE2B-9EE0-46EE-A2AE-F417FAE9B727}" type="presOf" srcId="{DCC7C0CB-648D-4B3B-BDCA-2CEBA5A4D8B2}" destId="{465C1935-40AB-4205-8370-6B94B0BEE7B1}" srcOrd="0" destOrd="0" presId="urn:microsoft.com/office/officeart/2005/8/layout/default"/>
    <dgm:cxn modelId="{9020EE68-2B77-404D-8D67-1E3D172519D7}" type="presOf" srcId="{0B9DA904-9188-4F34-A9E9-1E9CE8FBD3A8}" destId="{80583217-9D4F-4246-8E75-98B64BD5041E}" srcOrd="0" destOrd="0" presId="urn:microsoft.com/office/officeart/2005/8/layout/default"/>
    <dgm:cxn modelId="{36B6634A-5E90-4D4C-B563-060FB7F4AC57}" srcId="{DCC7C0CB-648D-4B3B-BDCA-2CEBA5A4D8B2}" destId="{0C196AEC-4BEF-4940-B936-2033BABBF0DE}" srcOrd="1" destOrd="0" parTransId="{050E1E75-E360-4D86-8F17-5C968BA52567}" sibTransId="{D7660BE6-8087-4001-8318-29A71CDBE659}"/>
    <dgm:cxn modelId="{BD09EF54-4826-4881-B9B5-3DE956E0DD03}" type="presOf" srcId="{15DEE2B6-5CC7-46A6-AC28-2A9BAA36A7A2}" destId="{84923775-949C-40D1-9026-AF516D799D18}" srcOrd="0" destOrd="0" presId="urn:microsoft.com/office/officeart/2005/8/layout/default"/>
    <dgm:cxn modelId="{363ECA84-5251-4B98-AF40-A6193B43E10D}" type="presOf" srcId="{9EB4123E-7DF6-4807-A62F-3B945631377E}" destId="{A8E46163-0E1E-44DA-9ED1-2049103F0093}" srcOrd="0" destOrd="0" presId="urn:microsoft.com/office/officeart/2005/8/layout/default"/>
    <dgm:cxn modelId="{351612AA-37C9-43E8-9734-99A837264C57}" type="presOf" srcId="{293A9797-32D1-4856-9DE7-D745F65E85F9}" destId="{DCEA9C96-26E4-429C-8745-78FD20B1D3EB}" srcOrd="0" destOrd="0" presId="urn:microsoft.com/office/officeart/2005/8/layout/default"/>
    <dgm:cxn modelId="{95F358D8-569C-46C8-8E74-7B675515CC14}" type="presOf" srcId="{0C196AEC-4BEF-4940-B936-2033BABBF0DE}" destId="{B119D1B4-BF45-45B0-A72B-9BDDC0564B03}" srcOrd="0" destOrd="0" presId="urn:microsoft.com/office/officeart/2005/8/layout/default"/>
    <dgm:cxn modelId="{17BF8CE5-DA49-438A-9C55-B66F4EE651BE}" srcId="{DCC7C0CB-648D-4B3B-BDCA-2CEBA5A4D8B2}" destId="{9EB4123E-7DF6-4807-A62F-3B945631377E}" srcOrd="5" destOrd="0" parTransId="{7BEEB3B5-1FD1-420B-9A8A-DAF7FB705836}" sibTransId="{5BFD041E-27B6-48B5-B21B-C94D2358AED8}"/>
    <dgm:cxn modelId="{198837E6-83B5-4499-9881-A3A2D79F17F0}" srcId="{DCC7C0CB-648D-4B3B-BDCA-2CEBA5A4D8B2}" destId="{293A9797-32D1-4856-9DE7-D745F65E85F9}" srcOrd="4" destOrd="0" parTransId="{E42AED4B-541E-4814-8D63-763DBC1810AB}" sibTransId="{773F63DE-2914-4D78-A9E1-085BC2AB0A8A}"/>
    <dgm:cxn modelId="{CF9D08F4-DAC9-4577-8F3E-994EF77BBA18}" srcId="{DCC7C0CB-648D-4B3B-BDCA-2CEBA5A4D8B2}" destId="{15DEE2B6-5CC7-46A6-AC28-2A9BAA36A7A2}" srcOrd="3" destOrd="0" parTransId="{12EBD4AE-68F0-4E6F-BFB7-77B1D28CE0E4}" sibTransId="{4AFF0C6B-AAC7-4652-A3D6-F8A9EE3C0537}"/>
    <dgm:cxn modelId="{0878782E-212B-4B89-811D-DA81291BD1A7}" type="presParOf" srcId="{465C1935-40AB-4205-8370-6B94B0BEE7B1}" destId="{80583217-9D4F-4246-8E75-98B64BD5041E}" srcOrd="0" destOrd="0" presId="urn:microsoft.com/office/officeart/2005/8/layout/default"/>
    <dgm:cxn modelId="{A5107C5F-459B-4AE4-B4FA-AA45109D11B6}" type="presParOf" srcId="{465C1935-40AB-4205-8370-6B94B0BEE7B1}" destId="{D86F3511-05BB-4A6E-B725-4FCD3A07BA64}" srcOrd="1" destOrd="0" presId="urn:microsoft.com/office/officeart/2005/8/layout/default"/>
    <dgm:cxn modelId="{2F6E4A95-E536-4074-89C8-423A89B42294}" type="presParOf" srcId="{465C1935-40AB-4205-8370-6B94B0BEE7B1}" destId="{B119D1B4-BF45-45B0-A72B-9BDDC0564B03}" srcOrd="2" destOrd="0" presId="urn:microsoft.com/office/officeart/2005/8/layout/default"/>
    <dgm:cxn modelId="{F8C3AE0B-B11C-4C4D-9B1F-66E0BCA7E10E}" type="presParOf" srcId="{465C1935-40AB-4205-8370-6B94B0BEE7B1}" destId="{A87E13C0-9B35-4E4C-8CB7-D0689A9C9EC7}" srcOrd="3" destOrd="0" presId="urn:microsoft.com/office/officeart/2005/8/layout/default"/>
    <dgm:cxn modelId="{75DE9AB2-D1CC-45EC-B39C-40FA338C4EC8}" type="presParOf" srcId="{465C1935-40AB-4205-8370-6B94B0BEE7B1}" destId="{FA90D128-A092-4B37-8276-103F525AA279}" srcOrd="4" destOrd="0" presId="urn:microsoft.com/office/officeart/2005/8/layout/default"/>
    <dgm:cxn modelId="{7C160F78-E87F-4819-AF85-5BAD4C0FA55E}" type="presParOf" srcId="{465C1935-40AB-4205-8370-6B94B0BEE7B1}" destId="{0F36ED64-9908-4F70-8D97-6F99BE6C8A3C}" srcOrd="5" destOrd="0" presId="urn:microsoft.com/office/officeart/2005/8/layout/default"/>
    <dgm:cxn modelId="{E544B9E3-EBBB-4A38-A8F2-B202BBD7A7D3}" type="presParOf" srcId="{465C1935-40AB-4205-8370-6B94B0BEE7B1}" destId="{84923775-949C-40D1-9026-AF516D799D18}" srcOrd="6" destOrd="0" presId="urn:microsoft.com/office/officeart/2005/8/layout/default"/>
    <dgm:cxn modelId="{B7049697-75CA-4049-8E18-0B35A4FD1C66}" type="presParOf" srcId="{465C1935-40AB-4205-8370-6B94B0BEE7B1}" destId="{67F7FA38-EAF3-41B4-8233-854F8D3CC17B}" srcOrd="7" destOrd="0" presId="urn:microsoft.com/office/officeart/2005/8/layout/default"/>
    <dgm:cxn modelId="{241CF823-67EF-47A2-8649-A535F39B9B32}" type="presParOf" srcId="{465C1935-40AB-4205-8370-6B94B0BEE7B1}" destId="{DCEA9C96-26E4-429C-8745-78FD20B1D3EB}" srcOrd="8" destOrd="0" presId="urn:microsoft.com/office/officeart/2005/8/layout/default"/>
    <dgm:cxn modelId="{51477C07-1FB6-4B38-A5F2-13995C324636}" type="presParOf" srcId="{465C1935-40AB-4205-8370-6B94B0BEE7B1}" destId="{22AF99F4-3046-46A8-B7DB-83DAB61723B7}" srcOrd="9" destOrd="0" presId="urn:microsoft.com/office/officeart/2005/8/layout/default"/>
    <dgm:cxn modelId="{0BF80444-464B-4DF6-BDBD-1936A4DD139D}" type="presParOf" srcId="{465C1935-40AB-4205-8370-6B94B0BEE7B1}" destId="{A8E46163-0E1E-44DA-9ED1-2049103F0093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583217-9D4F-4246-8E75-98B64BD5041E}">
      <dsp:nvSpPr>
        <dsp:cNvPr id="0" name=""/>
        <dsp:cNvSpPr/>
      </dsp:nvSpPr>
      <dsp:spPr>
        <a:xfrm>
          <a:off x="307345" y="1546"/>
          <a:ext cx="3222855" cy="19337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Drafted my zero prompt</a:t>
          </a:r>
        </a:p>
      </dsp:txBody>
      <dsp:txXfrm>
        <a:off x="307345" y="1546"/>
        <a:ext cx="3222855" cy="1933713"/>
      </dsp:txXfrm>
    </dsp:sp>
    <dsp:sp modelId="{B119D1B4-BF45-45B0-A72B-9BDDC0564B03}">
      <dsp:nvSpPr>
        <dsp:cNvPr id="0" name=""/>
        <dsp:cNvSpPr/>
      </dsp:nvSpPr>
      <dsp:spPr>
        <a:xfrm>
          <a:off x="3852486" y="1546"/>
          <a:ext cx="3222855" cy="19337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Used ChatGPT 4.0 for prompt engineering</a:t>
          </a:r>
        </a:p>
      </dsp:txBody>
      <dsp:txXfrm>
        <a:off x="3852486" y="1546"/>
        <a:ext cx="3222855" cy="1933713"/>
      </dsp:txXfrm>
    </dsp:sp>
    <dsp:sp modelId="{FA90D128-A092-4B37-8276-103F525AA279}">
      <dsp:nvSpPr>
        <dsp:cNvPr id="0" name=""/>
        <dsp:cNvSpPr/>
      </dsp:nvSpPr>
      <dsp:spPr>
        <a:xfrm>
          <a:off x="7397627" y="1546"/>
          <a:ext cx="3222855" cy="193371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Applied the refined prompt to generate html code</a:t>
          </a:r>
        </a:p>
      </dsp:txBody>
      <dsp:txXfrm>
        <a:off x="7397627" y="1546"/>
        <a:ext cx="3222855" cy="1933713"/>
      </dsp:txXfrm>
    </dsp:sp>
    <dsp:sp modelId="{84923775-949C-40D1-9026-AF516D799D18}">
      <dsp:nvSpPr>
        <dsp:cNvPr id="0" name=""/>
        <dsp:cNvSpPr/>
      </dsp:nvSpPr>
      <dsp:spPr>
        <a:xfrm>
          <a:off x="307345" y="2257545"/>
          <a:ext cx="3222855" cy="193371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Published on GitHub</a:t>
          </a:r>
        </a:p>
      </dsp:txBody>
      <dsp:txXfrm>
        <a:off x="307345" y="2257545"/>
        <a:ext cx="3222855" cy="1933713"/>
      </dsp:txXfrm>
    </dsp:sp>
    <dsp:sp modelId="{DCEA9C96-26E4-429C-8745-78FD20B1D3EB}">
      <dsp:nvSpPr>
        <dsp:cNvPr id="0" name=""/>
        <dsp:cNvSpPr/>
      </dsp:nvSpPr>
      <dsp:spPr>
        <a:xfrm>
          <a:off x="3852486" y="2257545"/>
          <a:ext cx="3222855" cy="193371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Used  Gemini 2.5 Pro to further refine prompts a few times</a:t>
          </a:r>
        </a:p>
      </dsp:txBody>
      <dsp:txXfrm>
        <a:off x="3852486" y="2257545"/>
        <a:ext cx="3222855" cy="1933713"/>
      </dsp:txXfrm>
    </dsp:sp>
    <dsp:sp modelId="{A8E46163-0E1E-44DA-9ED1-2049103F0093}">
      <dsp:nvSpPr>
        <dsp:cNvPr id="0" name=""/>
        <dsp:cNvSpPr/>
      </dsp:nvSpPr>
      <dsp:spPr>
        <a:xfrm>
          <a:off x="7397627" y="2257545"/>
          <a:ext cx="3222855" cy="19337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Final publication on GitHub</a:t>
          </a:r>
        </a:p>
      </dsp:txBody>
      <dsp:txXfrm>
        <a:off x="7397627" y="2257545"/>
        <a:ext cx="3222855" cy="19337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4484B7-3D5C-4E34-9603-86BF7BD5C6D5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2A85CC-EFF0-4130-BFE8-49D87CEEC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70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“Over the last few months, I’ve immersed myself in advanced data-science and generative-AI tools—Python, R, Cursor.ai, Julius, prompt engineering, and </a:t>
            </a:r>
            <a:r>
              <a:rPr lang="en-US" sz="1800" dirty="0" err="1"/>
              <a:t>GenAI</a:t>
            </a:r>
            <a:r>
              <a:rPr lang="en-US" sz="1800" dirty="0"/>
              <a:t>—through platforms like The GRAPH Network, </a:t>
            </a:r>
            <a:r>
              <a:rPr lang="en-US" sz="1800" dirty="0" err="1"/>
              <a:t>Accelebrate</a:t>
            </a:r>
            <a:r>
              <a:rPr lang="en-US" sz="1800" dirty="0"/>
              <a:t>, and LinkedIn Learning. While these trainings have equipped me with cutting-edge skills, there’s currently no single, cohesive way to demonstrate my capabilities to hiring managers. That’s the problem—and the opportunity—for an Academic E-Portfolio.”</a:t>
            </a:r>
            <a:br>
              <a:rPr lang="en-US" sz="1800" dirty="0"/>
            </a:br>
            <a:br>
              <a:rPr lang="en-US" sz="1800" dirty="0"/>
            </a:br>
            <a:r>
              <a:rPr lang="en-US" sz="1800" b="1" dirty="0"/>
              <a:t>Visual Suggestion:</a:t>
            </a:r>
            <a:br>
              <a:rPr lang="en-US" sz="1800" dirty="0"/>
            </a:br>
            <a:r>
              <a:rPr lang="en-US" sz="1800" dirty="0"/>
              <a:t>– Icon of a graduation cap overlaid with AI circuit lines or placeholder screenshot of training certificates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A85CC-EFF0-4130-BFE8-49D87CEEC2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691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“My solution is a streamlined, one-page Academic E-Portfolio. First, visitors land on a clean project gallery. Next, they can expand code-snippet panels for Python and R examples. Finally, a live embed—shown here as a demo placeholder—runs sample Cursor.ai and Julius workflows directly in the browser. Under the hood, I used ChatGPT-3 to generate the initial HTML, then deployed it seamlessly to GitHub Pages.”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Visual Suggestion:</a:t>
            </a:r>
            <a:br>
              <a:rPr lang="en-US" dirty="0"/>
            </a:br>
            <a:r>
              <a:rPr lang="en-US" dirty="0"/>
              <a:t>– Workflow diagram icon or [Demo video placeholder: “Click to play”]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A85CC-EFF0-4130-BFE8-49D87CEEC2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57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“My solution is a streamlined, one-page Academic E-Portfolio. First, visitors land on a clean project gallery. Next, they can expand code-snippet panels for Python and R examples. Finally, a live embed—shown here as a demo placeholder—runs sample Cursor.ai and Julius workflows directly in the browser. Under the hood, I used ChatGPT-3 to generate the initial HTML, then deployed it seamlessly to GitHub Pages.”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Visual Suggestion:</a:t>
            </a:r>
            <a:br>
              <a:rPr lang="en-US" dirty="0"/>
            </a:br>
            <a:r>
              <a:rPr lang="en-US" dirty="0"/>
              <a:t>– Workflow diagram icon or [Demo video placeholder: “Click to play”]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A85CC-EFF0-4130-BFE8-49D87CEEC2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74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“My solution is a streamlined, one-page Academic E-Portfolio. First, visitors land on a clean project gallery. Next, they can expand code-snippet panels for Python and R examples. Finally, a live embed—shown here as a demo placeholder—runs sample Cursor.ai and Julius workflows directly in the browser. Under the hood, I used ChatGPT-3 to generate the initial HTML, then deployed it seamlessly to GitHub Pages.”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Visual Suggestion:</a:t>
            </a:r>
            <a:br>
              <a:rPr lang="en-US" dirty="0"/>
            </a:br>
            <a:r>
              <a:rPr lang="en-US" dirty="0"/>
              <a:t>– Workflow diagram icon or [Demo video placeholder: “Click to play”]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A85CC-EFF0-4130-BFE8-49D87CEEC2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454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“My solution is a streamlined, one-page Academic E-Portfolio. First, visitors land on a clean project gallery. Next, they can expand code-snippet panels for Python and R examples. Finally, a live embed—shown here as a demo placeholder—runs sample Cursor.ai and Julius workflows directly in the browser. Under the hood, I used ChatGPT-3 to generate the initial HTML, then deployed it seamlessly to GitHub Pages.”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Visual Suggestion:</a:t>
            </a:r>
            <a:br>
              <a:rPr lang="en-US" dirty="0"/>
            </a:br>
            <a:r>
              <a:rPr lang="en-US" dirty="0"/>
              <a:t>– Workflow diagram icon or [Demo video placeholder: “Click to play”]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A85CC-EFF0-4130-BFE8-49D87CEEC2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58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“Key features include an interactive project gallery, expandable code-snippet panels, and a live-link demo embed—all on a single page. I leveraged ChatGPT-3 for rapid HTML generation and deployed via GitHub Pages to ensure continuous availability and version control.”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Visual Suggestion:</a:t>
            </a:r>
            <a:br>
              <a:rPr lang="en-US" dirty="0"/>
            </a:br>
            <a:r>
              <a:rPr lang="en-US" dirty="0"/>
              <a:t>– Icon grid showing “Gallery”, “Code”, “Demo” or logo icons of </a:t>
            </a:r>
            <a:r>
              <a:rPr lang="en-US" dirty="0" err="1"/>
              <a:t>ChatGPT</a:t>
            </a:r>
            <a:r>
              <a:rPr lang="en-US" dirty="0"/>
              <a:t> and GitHub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A85CC-EFF0-4130-BFE8-49D87CEEC2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94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“Despite rapid code generation, </a:t>
            </a:r>
            <a:r>
              <a:rPr lang="en-US" dirty="0" err="1"/>
              <a:t>GenAI</a:t>
            </a:r>
            <a:r>
              <a:rPr lang="en-US" dirty="0"/>
              <a:t>-produced HTML can lack styling consistency across different browsers, miss accessibility features like ARIA labels and keyboard navigation, and require manual overrides to match brand guidelines.”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b="1" dirty="0"/>
              <a:t>Visual Suggestion:</a:t>
            </a:r>
            <a:br>
              <a:rPr lang="en-US" dirty="0"/>
            </a:br>
            <a:r>
              <a:rPr lang="en-US" dirty="0"/>
              <a:t>– Warning triangle over code snippet or accessibility icon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A85CC-EFF0-4130-BFE8-49D87CEEC2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783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“Looking ahead, emerging AI can auto-generate visualizations and voiceovers for each project, integrate automated UI and accessibility testing, and even personalize portfolio content on demand through user-driven prompts—transforming a static showcase into a dynamic experience.”</a:t>
            </a:r>
          </a:p>
          <a:p>
            <a:endParaRPr lang="en-US" dirty="0"/>
          </a:p>
          <a:p>
            <a:r>
              <a:rPr lang="en-US" b="1" dirty="0"/>
              <a:t>Visual Suggestion:</a:t>
            </a:r>
            <a:br>
              <a:rPr lang="en-US" dirty="0"/>
            </a:br>
            <a:r>
              <a:rPr lang="en-US" dirty="0"/>
              <a:t>– Futuristic AI icon or roadmap graphic pointing to “Next-Gen AI”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A85CC-EFF0-4130-BFE8-49D87CEEC2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05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7CB7-DB95-4330-A203-DC505A7D9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CADB84-6BE3-4AA1-98FA-AD0F0C5F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A14C6-C85E-4160-AD50-DEB3F4DAB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8CBE0-5F05-4741-8518-7CDEAF3F5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E8B31-A157-46F8-A57C-984B1BD53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902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046BB-240E-4F6C-9D46-4776C8A36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40AAD1-EFE1-451D-95CA-B59BCD422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D603-D65B-47A0-AC38-4E5DFD22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A16DE-4E9B-47F2-890E-983715152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9BE0D-C30C-4C75-A088-8BD129A7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35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1415B4-839B-4236-8E28-5022B14BB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CFC02B-E320-46CF-B879-2DB13BBD49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05A28-87C8-4810-A677-2B3674AA2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31400-6801-4348-A067-136EC281A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85A18-7029-43CD-8968-DAE190E9B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24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AA580-37DE-4968-A8E2-F349C67ED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C8134-0F03-4C53-BCBD-A7B92C5A0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DA013-05CD-4F6A-9BE9-963775AA5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067B2-4D18-4FFA-9E84-9C734327A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DEFF2-245A-4C60-AD24-5D2F9E3BF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33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F23CA-1C48-4F72-8BC7-A30B6292C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D2D43-2DA1-4524-AEAB-561911209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859C2-B8AD-45FB-A81C-6BEA4EF72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1B7B6-1942-48A1-9832-D5BF8DE65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C12CA-666D-4FE1-B0BC-E896E2CA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7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F8B0-B57F-43F4-99A3-DDE40A5F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2882C-CE03-4060-ACE5-390B68E758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51AF2-1A30-45F6-B1DD-8040430BA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42633E-4489-48AF-BE07-93E580119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DF651-E654-4FFE-9055-C9600D7C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8CFEA9-AA94-4139-8CB8-D6BA82F17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351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E43E3-C7F5-466F-BDA0-4EDE725E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6AFC6D-507D-437C-8C26-5813F9EE8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1EA8F1-8D47-4B0B-9665-3DA95D47D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0F89A-1134-42A5-A788-31507D1345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F2E02-2D92-4AAA-BEDB-3F9E143912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BBC8BA-961A-4F9B-AE78-6A016B4B2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007C95-6232-4756-B8C4-BA953B273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EB5B54-AA26-40C8-B06E-AC8560FB0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02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8FDED-8446-42D2-AA75-9AF60FF7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67B4F9-7BC3-43D1-AFFA-242870443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17BCB7-48E2-43BD-B891-C34923182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759D4-FB89-4FF0-84CD-23793E00C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258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6A82F2-FD01-4515-B44F-0FF95EAE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141274-5EC5-4CDC-BD60-A2080EEEB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FDDA1-92B1-4E9B-AB6C-5F12CBB35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96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FDCEB-76FF-4AD8-AB31-A3E8BE92C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0754F-6AE6-4BE4-90DE-47E311BD6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CC95A0-1591-40A2-8756-D569AE627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3B9FD-5722-4B82-B170-C51BC7819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B48BF-0AE2-425C-B2DF-4349ECA2D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9C0154-268A-4A2C-9A6F-2030724B9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65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0EB9F-C762-4648-B92C-361F3530A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4294F1-9D9E-46EE-8057-17921698B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9C3993-B091-42D5-B0CD-333F7B9BD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5A6087-0E34-45E0-A2B0-A2929B180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F2881E-ACD6-4D42-BB8C-733546874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EDBE6B-D079-4A07-969D-1A68AE803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57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80D3A3-9197-4FE6-9B04-0D02C6D8E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3EBDE-478E-4955-B641-D75C91ADB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CE6B4-CAEF-41EB-AC60-5AD9C7842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6B092-804D-472E-86D5-5F10314A6140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CD455-2010-4FC6-9779-074B14684A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34945-DCF4-4553-A33C-3BA55888ED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11F06-ACE7-4895-8370-564C428A2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545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bengasaolu.github.io/onepager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gbengasaolu.github.io/eportfolio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bengasaolu.github.io/eportfolio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bengasaolu.github.io/eportfolio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bengasaolu.github.io/onepager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F71EA-30A7-4D04-BA08-CFAAF1587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66928"/>
            <a:ext cx="7735824" cy="2267712"/>
          </a:xfrm>
        </p:spPr>
        <p:txBody>
          <a:bodyPr>
            <a:normAutofit/>
          </a:bodyPr>
          <a:lstStyle/>
          <a:p>
            <a:r>
              <a:rPr lang="en-US" b="1" dirty="0">
                <a:latin typeface="Instrument Sans Medium" panose="020B0604020202020204" charset="0"/>
              </a:rPr>
              <a:t>Data Science</a:t>
            </a:r>
            <a:br>
              <a:rPr lang="en-US" b="1" dirty="0">
                <a:latin typeface="Instrument Sans Medium" panose="020B0604020202020204" charset="0"/>
              </a:rPr>
            </a:br>
            <a:r>
              <a:rPr lang="en-US" b="1" dirty="0">
                <a:latin typeface="Instrument Sans Medium" panose="020B0604020202020204" charset="0"/>
              </a:rPr>
              <a:t>Academic E-Portfolio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8B340-C1A9-4E5A-A9D9-BF2ED54BBC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1" y="3401568"/>
            <a:ext cx="4572000" cy="78708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Instrument Sans Medium" panose="020B0604020202020204" charset="0"/>
              </a:rPr>
              <a:t>Olugbenga Asaolu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85CF405F-C17A-443D-9FF7-625E083FF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401" y="0"/>
            <a:ext cx="480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6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88434-843A-45E9-A83B-1280B7334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5851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Future 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3EBB9-81A9-425B-A85E-1224C6B5B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0" y="1261873"/>
            <a:ext cx="6233160" cy="4915090"/>
          </a:xfrm>
        </p:spPr>
        <p:txBody>
          <a:bodyPr>
            <a:normAutofit/>
          </a:bodyPr>
          <a:lstStyle/>
          <a:p>
            <a:r>
              <a:rPr lang="en-US" sz="4000" dirty="0"/>
              <a:t>Integrate multimodal AI outputs (auto-generated plots, voiceovers)</a:t>
            </a:r>
          </a:p>
          <a:p>
            <a:r>
              <a:rPr lang="en-US" sz="4000" dirty="0"/>
              <a:t>Automated testing pipelines for UI/UX and accessibility</a:t>
            </a:r>
          </a:p>
          <a:p>
            <a:r>
              <a:rPr lang="en-US" sz="4000" dirty="0"/>
              <a:t>Personalized portfolio versions via user-driven prompts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83DFA87C-6A1E-44E8-854D-55F70E389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951612"/>
            <a:ext cx="3878884" cy="55412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2BB216-7B15-48DF-BD4F-AE896BAFAB40}"/>
              </a:ext>
            </a:extLst>
          </p:cNvPr>
          <p:cNvPicPr/>
          <p:nvPr/>
        </p:nvPicPr>
        <p:blipFill rotWithShape="1">
          <a:blip r:embed="rId4"/>
          <a:srcRect l="24039" t="21953" r="16987" b="6776"/>
          <a:stretch/>
        </p:blipFill>
        <p:spPr bwMode="auto">
          <a:xfrm>
            <a:off x="0" y="45084"/>
            <a:ext cx="12051792" cy="68129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60788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52C630-1131-4C1F-97DC-A25F8663E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CAC0B1-91DA-4AB5-9C45-F99FBD7D24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43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78F8C-8B3D-44A9-98A8-2F9760851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403080" cy="805307"/>
          </a:xfrm>
        </p:spPr>
        <p:txBody>
          <a:bodyPr/>
          <a:lstStyle/>
          <a:p>
            <a:pPr algn="ctr"/>
            <a:r>
              <a:rPr lang="en-US" b="1" dirty="0"/>
              <a:t>Problem &amp; Opportunity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C1285-DC22-49C8-BB3B-C57BDC8A4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2086" y="1530882"/>
            <a:ext cx="6087642" cy="4802187"/>
          </a:xfrm>
        </p:spPr>
        <p:txBody>
          <a:bodyPr>
            <a:normAutofit/>
          </a:bodyPr>
          <a:lstStyle/>
          <a:p>
            <a:r>
              <a:rPr lang="en-US" sz="3600" dirty="0"/>
              <a:t>Recent upskilling in Python, R, &amp; </a:t>
            </a:r>
            <a:r>
              <a:rPr lang="en-US" sz="3600" dirty="0" err="1"/>
              <a:t>GenAI</a:t>
            </a:r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Training via The GRAPH Network</a:t>
            </a:r>
          </a:p>
          <a:p>
            <a:endParaRPr lang="en-US" sz="3600" dirty="0"/>
          </a:p>
          <a:p>
            <a:r>
              <a:rPr lang="en-US" sz="3600" dirty="0"/>
              <a:t>Need to showcase new competencies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5D282D26-87D3-44B4-8AFD-86A5A01EE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72" y="1530882"/>
            <a:ext cx="4613886" cy="461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54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2EC3C-30C9-4DEF-882A-47FB48A8E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249"/>
            <a:ext cx="10134600" cy="695579"/>
          </a:xfrm>
        </p:spPr>
        <p:txBody>
          <a:bodyPr/>
          <a:lstStyle/>
          <a:p>
            <a:pPr algn="ctr"/>
            <a:r>
              <a:rPr lang="en-US" b="1" dirty="0"/>
              <a:t>Solution &amp; Workflow 1/2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FF74BB-7537-4781-BD26-F3368F65AF95}"/>
              </a:ext>
            </a:extLst>
          </p:cNvPr>
          <p:cNvSpPr/>
          <p:nvPr/>
        </p:nvSpPr>
        <p:spPr>
          <a:xfrm>
            <a:off x="6466580" y="1132694"/>
            <a:ext cx="54964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hlinkClick r:id="rId3"/>
              </a:rPr>
              <a:t>https://gbengasaolu.github.io/onepager/</a:t>
            </a:r>
            <a:endParaRPr lang="en-US" sz="2400" b="1" dirty="0"/>
          </a:p>
        </p:txBody>
      </p:sp>
      <p:pic>
        <p:nvPicPr>
          <p:cNvPr id="9" name="Picture 8">
            <a:hlinkClick r:id="rId3"/>
            <a:extLst>
              <a:ext uri="{FF2B5EF4-FFF2-40B4-BE49-F238E27FC236}">
                <a16:creationId xmlns:a16="http://schemas.microsoft.com/office/drawing/2014/main" id="{3E040071-6477-45CE-8819-2837BD29720F}"/>
              </a:ext>
            </a:extLst>
          </p:cNvPr>
          <p:cNvPicPr/>
          <p:nvPr/>
        </p:nvPicPr>
        <p:blipFill rotWithShape="1">
          <a:blip r:embed="rId4"/>
          <a:srcRect l="8172" t="5474" r="9776" b="-2756"/>
          <a:stretch/>
        </p:blipFill>
        <p:spPr bwMode="auto">
          <a:xfrm>
            <a:off x="6676513" y="1780224"/>
            <a:ext cx="5286508" cy="46022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DAC3073-45C7-4999-BE24-E6B5E1E8F358}"/>
              </a:ext>
            </a:extLst>
          </p:cNvPr>
          <p:cNvSpPr/>
          <p:nvPr/>
        </p:nvSpPr>
        <p:spPr>
          <a:xfrm>
            <a:off x="309470" y="1146653"/>
            <a:ext cx="55960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hlinkClick r:id="rId5"/>
              </a:rPr>
              <a:t>https://gbengasaolu.github.io/eportfolio/</a:t>
            </a:r>
            <a:endParaRPr lang="en-US" sz="2400" b="1" dirty="0"/>
          </a:p>
        </p:txBody>
      </p:sp>
      <p:pic>
        <p:nvPicPr>
          <p:cNvPr id="11" name="Picture 10">
            <a:hlinkClick r:id="rId5"/>
            <a:extLst>
              <a:ext uri="{FF2B5EF4-FFF2-40B4-BE49-F238E27FC236}">
                <a16:creationId xmlns:a16="http://schemas.microsoft.com/office/drawing/2014/main" id="{3D3462AD-A6A9-44F8-A232-8ED2296B4081}"/>
              </a:ext>
            </a:extLst>
          </p:cNvPr>
          <p:cNvPicPr/>
          <p:nvPr/>
        </p:nvPicPr>
        <p:blipFill rotWithShape="1">
          <a:blip r:embed="rId6"/>
          <a:srcRect t="4864"/>
          <a:stretch/>
        </p:blipFill>
        <p:spPr bwMode="auto">
          <a:xfrm>
            <a:off x="228978" y="1794184"/>
            <a:ext cx="6237601" cy="44237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8153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B66416-6A92-A5A3-E776-84BA306DA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Instrument Sans Medium" panose="020B0604020202020204" charset="0"/>
              </a:rPr>
              <a:t>Solution &amp; Workflow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2D0636-9C87-777D-E281-D12C1BBE5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1087303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21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02EC3C-30C9-4DEF-882A-47FB48A8E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Final Product 1: HTML Code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C3073-45C7-4999-BE24-E6B5E1E8F358}"/>
              </a:ext>
            </a:extLst>
          </p:cNvPr>
          <p:cNvSpPr/>
          <p:nvPr/>
        </p:nvSpPr>
        <p:spPr>
          <a:xfrm>
            <a:off x="8572499" y="390832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kern="1200">
                <a:solidFill>
                  <a:srgbClr val="FFFFFF"/>
                </a:solidFill>
                <a:latin typeface="+mn-lt"/>
                <a:ea typeface="+mn-ea"/>
                <a:cs typeface="+mn-cs"/>
                <a:hlinkClick r:id="rId3"/>
              </a:rPr>
              <a:t>https://gbengasaolu.github.io/eportfolio/</a:t>
            </a:r>
            <a:endParaRPr lang="en-US" sz="2000" b="1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041767-BBE4-F650-3C39-F21F1DAFC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6926" y="1966293"/>
            <a:ext cx="7578146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6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02EC3C-30C9-4DEF-882A-47FB48A8E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Final Product 1: </a:t>
            </a:r>
            <a:r>
              <a:rPr lang="en-US" sz="4000" b="1" dirty="0"/>
              <a:t>E-Portfolio (</a:t>
            </a:r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ChatGPT)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C3073-45C7-4999-BE24-E6B5E1E8F358}"/>
              </a:ext>
            </a:extLst>
          </p:cNvPr>
          <p:cNvSpPr/>
          <p:nvPr/>
        </p:nvSpPr>
        <p:spPr>
          <a:xfrm>
            <a:off x="8572499" y="390832"/>
            <a:ext cx="3233585" cy="873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b="1" kern="1200">
                <a:solidFill>
                  <a:srgbClr val="FFFFFF"/>
                </a:solidFill>
                <a:latin typeface="+mn-lt"/>
                <a:ea typeface="+mn-ea"/>
                <a:cs typeface="+mn-cs"/>
                <a:hlinkClick r:id="rId3"/>
              </a:rPr>
              <a:t>https://gbengasaolu.github.io/eportfolio/</a:t>
            </a:r>
            <a:endParaRPr lang="en-US" sz="2000" b="1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Picture 10">
            <a:hlinkClick r:id="rId3"/>
            <a:extLst>
              <a:ext uri="{FF2B5EF4-FFF2-40B4-BE49-F238E27FC236}">
                <a16:creationId xmlns:a16="http://schemas.microsoft.com/office/drawing/2014/main" id="{3D3462AD-A6A9-44F8-A232-8ED2296B4081}"/>
              </a:ext>
            </a:extLst>
          </p:cNvPr>
          <p:cNvPicPr/>
          <p:nvPr/>
        </p:nvPicPr>
        <p:blipFill rotWithShape="1">
          <a:blip r:embed="rId4"/>
          <a:srcRect t="4864"/>
          <a:stretch/>
        </p:blipFill>
        <p:spPr bwMode="auto">
          <a:xfrm>
            <a:off x="537442" y="1655276"/>
            <a:ext cx="11141414" cy="5202724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74454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2EC3C-30C9-4DEF-882A-47FB48A8E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249"/>
            <a:ext cx="10134600" cy="695579"/>
          </a:xfrm>
        </p:spPr>
        <p:txBody>
          <a:bodyPr/>
          <a:lstStyle/>
          <a:p>
            <a:pPr algn="ctr"/>
            <a:r>
              <a:rPr lang="en-US" sz="4400" b="1" kern="1200" dirty="0">
                <a:latin typeface="+mj-lt"/>
                <a:ea typeface="+mj-ea"/>
                <a:cs typeface="+mj-cs"/>
              </a:rPr>
              <a:t>Final Product 2: </a:t>
            </a:r>
            <a:r>
              <a:rPr lang="en-US" b="1" dirty="0"/>
              <a:t>E-Portfolio (</a:t>
            </a:r>
            <a:r>
              <a:rPr lang="en-US" sz="4400" b="1" kern="1200" dirty="0">
                <a:latin typeface="+mj-lt"/>
                <a:ea typeface="+mj-ea"/>
                <a:cs typeface="+mj-cs"/>
              </a:rPr>
              <a:t>Gemini)</a:t>
            </a:r>
            <a:endParaRPr lang="en-US" b="1" dirty="0"/>
          </a:p>
        </p:txBody>
      </p:sp>
      <p:pic>
        <p:nvPicPr>
          <p:cNvPr id="9" name="Picture 8">
            <a:hlinkClick r:id="rId3"/>
            <a:extLst>
              <a:ext uri="{FF2B5EF4-FFF2-40B4-BE49-F238E27FC236}">
                <a16:creationId xmlns:a16="http://schemas.microsoft.com/office/drawing/2014/main" id="{3E040071-6477-45CE-8819-2837BD29720F}"/>
              </a:ext>
            </a:extLst>
          </p:cNvPr>
          <p:cNvPicPr/>
          <p:nvPr/>
        </p:nvPicPr>
        <p:blipFill rotWithShape="1">
          <a:blip r:embed="rId4"/>
          <a:srcRect l="8172" t="5474" r="9776" b="-2756"/>
          <a:stretch/>
        </p:blipFill>
        <p:spPr bwMode="auto">
          <a:xfrm>
            <a:off x="217839" y="854249"/>
            <a:ext cx="11854555" cy="60037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44208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1AD3C-A8FC-4CEF-AB83-9AF499905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50" b="1" dirty="0">
                <a:latin typeface="Instrument Sans Medium" panose="020B0604020202020204" charset="0"/>
              </a:rPr>
              <a:t>Key Features &amp; AI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B9BCF-3614-4738-9123-E838E6B32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744" y="1911987"/>
            <a:ext cx="6031992" cy="3903598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Instrument Sans Medium" panose="020B0604020202020204" charset="0"/>
              </a:rPr>
              <a:t>Core Features:</a:t>
            </a:r>
          </a:p>
          <a:p>
            <a:r>
              <a:rPr lang="en-US" sz="3600" dirty="0">
                <a:latin typeface="Instrument Sans Medium" panose="020B0604020202020204" charset="0"/>
              </a:rPr>
              <a:t>Interactive project gallery</a:t>
            </a:r>
          </a:p>
          <a:p>
            <a:r>
              <a:rPr lang="en-US" sz="3600" dirty="0">
                <a:latin typeface="Instrument Sans Medium" panose="020B0604020202020204" charset="0"/>
              </a:rPr>
              <a:t> Expandable code panels </a:t>
            </a:r>
          </a:p>
          <a:p>
            <a:r>
              <a:rPr lang="en-US" sz="3600" dirty="0">
                <a:latin typeface="Instrument Sans Medium" panose="020B0604020202020204" charset="0"/>
              </a:rPr>
              <a:t>Live link</a:t>
            </a:r>
          </a:p>
          <a:p>
            <a:pPr marL="0" indent="0">
              <a:buNone/>
            </a:pPr>
            <a:endParaRPr lang="en-US" sz="4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F8058-005B-44AD-95A3-634C7DA1DA8B}"/>
              </a:ext>
            </a:extLst>
          </p:cNvPr>
          <p:cNvSpPr/>
          <p:nvPr/>
        </p:nvSpPr>
        <p:spPr>
          <a:xfrm>
            <a:off x="6833616" y="2082477"/>
            <a:ext cx="5181600" cy="3098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3600" b="1" dirty="0">
                <a:latin typeface="Instrument Sans Medium" panose="020B0604020202020204" charset="0"/>
              </a:rPr>
              <a:t>AI Tools: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latin typeface="Instrument Sans Medium" panose="020B0604020202020204" charset="0"/>
              </a:rPr>
              <a:t>ChatGPT-3.0 mini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latin typeface="Instrument Sans Medium" panose="020B0604020202020204" charset="0"/>
              </a:rPr>
              <a:t>Gemini 2.5 Pro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latin typeface="Instrument Sans Medium" panose="020B0604020202020204" charset="0"/>
              </a:rPr>
              <a:t> GitHub Pages hosting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latin typeface="Instrument Sans Medium" panose="020B0604020202020204" charset="0"/>
              </a:rPr>
              <a:t>Gamma for ppt</a:t>
            </a:r>
          </a:p>
        </p:txBody>
      </p:sp>
    </p:spTree>
    <p:extLst>
      <p:ext uri="{BB962C8B-B14F-4D97-AF65-F5344CB8AC3E}">
        <p14:creationId xmlns:p14="http://schemas.microsoft.com/office/powerpoint/2010/main" val="2277452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0A482-699E-404B-BA9F-1C3CF0F5A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50" b="1" dirty="0">
                <a:latin typeface="Instrument Sans Semi Bold" panose="020B0604020202020204" charset="0"/>
              </a:rPr>
              <a:t>Current Model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1EA-75FF-49C2-AFA6-AE628AFC0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2624" y="1847087"/>
            <a:ext cx="6577458" cy="4297681"/>
          </a:xfrm>
        </p:spPr>
        <p:txBody>
          <a:bodyPr>
            <a:normAutofit/>
          </a:bodyPr>
          <a:lstStyle/>
          <a:p>
            <a:endParaRPr lang="en-US" sz="3200" dirty="0">
              <a:latin typeface="Instrument Sans Medium" panose="020B0604020202020204" charset="0"/>
            </a:endParaRPr>
          </a:p>
          <a:p>
            <a:r>
              <a:rPr lang="en-US" sz="3200" dirty="0">
                <a:latin typeface="Instrument Sans Medium" panose="020B0604020202020204" charset="0"/>
              </a:rPr>
              <a:t>Browsers Styling inconsistencies</a:t>
            </a:r>
          </a:p>
          <a:p>
            <a:endParaRPr lang="en-US" sz="3200" dirty="0">
              <a:latin typeface="Instrument Sans Medium" panose="020B0604020202020204" charset="0"/>
            </a:endParaRPr>
          </a:p>
          <a:p>
            <a:r>
              <a:rPr lang="en-US" sz="3200" dirty="0">
                <a:latin typeface="Instrument Sans Medium" panose="020B0604020202020204" charset="0"/>
              </a:rPr>
              <a:t>Accessibility gaps (ARIA labels, keyboard nav)</a:t>
            </a:r>
          </a:p>
          <a:p>
            <a:endParaRPr lang="en-US" sz="3200" dirty="0">
              <a:latin typeface="Instrument Sans Medium" panose="020B0604020202020204" charset="0"/>
            </a:endParaRPr>
          </a:p>
          <a:p>
            <a:r>
              <a:rPr lang="en-US" sz="3200" dirty="0">
                <a:latin typeface="Instrument Sans Medium" panose="020B0604020202020204" charset="0"/>
              </a:rPr>
              <a:t>Limited customizations options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18CB106B-53CA-4CD1-AB44-F75BDDF7A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18" y="1847087"/>
            <a:ext cx="4082669" cy="408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342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6871</TotalTime>
  <Words>915</Words>
  <Application>Microsoft Office PowerPoint</Application>
  <PresentationFormat>Widescreen</PresentationFormat>
  <Paragraphs>65</Paragraphs>
  <Slides>11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Instrument Sans Medium</vt:lpstr>
      <vt:lpstr>Instrument Sans Semi Bold</vt:lpstr>
      <vt:lpstr>Office Theme</vt:lpstr>
      <vt:lpstr>Data Science Academic E-Portfolio</vt:lpstr>
      <vt:lpstr>Problem &amp; Opportunity</vt:lpstr>
      <vt:lpstr>Solution &amp; Workflow 1/2</vt:lpstr>
      <vt:lpstr>Solution &amp; Workflow</vt:lpstr>
      <vt:lpstr>Final Product 1: HTML Code</vt:lpstr>
      <vt:lpstr>Final Product 1: E-Portfolio (ChatGPT)</vt:lpstr>
      <vt:lpstr>Final Product 2: E-Portfolio (Gemini)</vt:lpstr>
      <vt:lpstr>Key Features &amp; AI Tools</vt:lpstr>
      <vt:lpstr>Current Model Limitations</vt:lpstr>
      <vt:lpstr>Future Opportunities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Asaolu, Olugbenga (CDC/NCEZID/DHCPP/OD)</dc:creator>
  <cp:lastModifiedBy>Asaolu, Olugbenga (CDC/NCEZID/DHCPP/OD)</cp:lastModifiedBy>
  <cp:revision>21</cp:revision>
  <dcterms:created xsi:type="dcterms:W3CDTF">2025-06-22T14:48:19Z</dcterms:created>
  <dcterms:modified xsi:type="dcterms:W3CDTF">2025-06-27T22:16:24Z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f03ff0-41c5-4c41-b55e-fabb8fae94be_Enabled">
    <vt:lpwstr>true</vt:lpwstr>
  </property>
  <property fmtid="{D5CDD505-2E9C-101B-9397-08002B2CF9AE}" pid="3" name="MSIP_Label_8af03ff0-41c5-4c41-b55e-fabb8fae94be_SetDate">
    <vt:lpwstr>2025-06-27T15:07:34Z</vt:lpwstr>
  </property>
  <property fmtid="{D5CDD505-2E9C-101B-9397-08002B2CF9AE}" pid="4" name="MSIP_Label_8af03ff0-41c5-4c41-b55e-fabb8fae94be_Method">
    <vt:lpwstr>Privileged</vt:lpwstr>
  </property>
  <property fmtid="{D5CDD505-2E9C-101B-9397-08002B2CF9AE}" pid="5" name="MSIP_Label_8af03ff0-41c5-4c41-b55e-fabb8fae94be_Name">
    <vt:lpwstr>8af03ff0-41c5-4c41-b55e-fabb8fae94be</vt:lpwstr>
  </property>
  <property fmtid="{D5CDD505-2E9C-101B-9397-08002B2CF9AE}" pid="6" name="MSIP_Label_8af03ff0-41c5-4c41-b55e-fabb8fae94be_SiteId">
    <vt:lpwstr>9ce70869-60db-44fd-abe8-d2767077fc8f</vt:lpwstr>
  </property>
  <property fmtid="{D5CDD505-2E9C-101B-9397-08002B2CF9AE}" pid="7" name="MSIP_Label_8af03ff0-41c5-4c41-b55e-fabb8fae94be_ActionId">
    <vt:lpwstr>6eab3ee8-5b16-48d3-852e-739266fdd950</vt:lpwstr>
  </property>
  <property fmtid="{D5CDD505-2E9C-101B-9397-08002B2CF9AE}" pid="8" name="MSIP_Label_8af03ff0-41c5-4c41-b55e-fabb8fae94be_ContentBits">
    <vt:lpwstr>0</vt:lpwstr>
  </property>
</Properties>
</file>

<file path=docProps/thumbnail.jpeg>
</file>